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83" r:id="rId5"/>
    <p:sldId id="384" r:id="rId6"/>
    <p:sldId id="393" r:id="rId7"/>
    <p:sldId id="388" r:id="rId8"/>
    <p:sldId id="390" r:id="rId9"/>
    <p:sldId id="386" r:id="rId10"/>
    <p:sldId id="283" r:id="rId11"/>
    <p:sldId id="387" r:id="rId12"/>
    <p:sldId id="391" r:id="rId13"/>
    <p:sldId id="394" r:id="rId14"/>
    <p:sldId id="395" r:id="rId15"/>
    <p:sldId id="396" r:id="rId16"/>
    <p:sldId id="397" r:id="rId17"/>
    <p:sldId id="398" r:id="rId18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BB928E10-A69C-42F6-8B07-A2FEAC067766}">
          <p14:sldIdLst>
            <p14:sldId id="383"/>
            <p14:sldId id="384"/>
            <p14:sldId id="393"/>
            <p14:sldId id="388"/>
            <p14:sldId id="390"/>
            <p14:sldId id="386"/>
          </p14:sldIdLst>
        </p14:section>
        <p14:section name="SLIDE STARTERS" id="{ACC24B29-0CC7-491A-A98A-CF7CBDBE501E}">
          <p14:sldIdLst>
            <p14:sldId id="283"/>
            <p14:sldId id="387"/>
            <p14:sldId id="391"/>
            <p14:sldId id="394"/>
            <p14:sldId id="395"/>
            <p14:sldId id="396"/>
            <p14:sldId id="397"/>
            <p14:sldId id="398"/>
          </p14:sldIdLst>
        </p14:section>
        <p14:section name="THANK YOU" id="{6CD91DAB-8EC3-4802-89E9-0F1C7022FB28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4F76"/>
    <a:srgbClr val="6482AD"/>
    <a:srgbClr val="C3CDEF"/>
    <a:srgbClr val="E6E6E6"/>
    <a:srgbClr val="7F7F7F"/>
    <a:srgbClr val="DC5924"/>
    <a:srgbClr val="B7472A"/>
    <a:srgbClr val="000000"/>
    <a:srgbClr val="75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3969" autoAdjust="0"/>
  </p:normalViewPr>
  <p:slideViewPr>
    <p:cSldViewPr snapToGrid="0">
      <p:cViewPr>
        <p:scale>
          <a:sx n="60" d="100"/>
          <a:sy n="60" d="100"/>
        </p:scale>
        <p:origin x="1140" y="168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0"/>
    </p:cViewPr>
  </p:sorterViewPr>
  <p:notesViewPr>
    <p:cSldViewPr snapToGrid="0">
      <p:cViewPr>
        <p:scale>
          <a:sx n="66" d="100"/>
          <a:sy n="66" d="100"/>
        </p:scale>
        <p:origin x="2539" y="28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1/6/2025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1/6/2025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836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867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216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002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 dirty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noProof="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noProof="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noProof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noProof="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AE4FDA-B8C4-5791-5546-5182BDDFF00B}"/>
              </a:ext>
            </a:extLst>
          </p:cNvPr>
          <p:cNvSpPr txBox="1"/>
          <p:nvPr/>
        </p:nvSpPr>
        <p:spPr>
          <a:xfrm>
            <a:off x="2518847" y="1312060"/>
            <a:ext cx="78086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Speech-to-Text and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</a:t>
            </a:r>
            <a:r>
              <a:rPr lang="en-US" sz="3200" b="1" dirty="0"/>
              <a:t> Analysis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463BFC-659D-DCFC-CBE3-D482994011E4}"/>
              </a:ext>
            </a:extLst>
          </p:cNvPr>
          <p:cNvSpPr txBox="1"/>
          <p:nvPr/>
        </p:nvSpPr>
        <p:spPr>
          <a:xfrm>
            <a:off x="2894561" y="2828835"/>
            <a:ext cx="54047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Faizan                2022-BS-SE-081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Umair Rasheed      2022-BS-SE-082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Hammad            2022-BS-SE-089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Bilal                    2022-BS-SE-130</a:t>
            </a:r>
          </a:p>
        </p:txBody>
      </p:sp>
    </p:spTree>
    <p:extLst>
      <p:ext uri="{BB962C8B-B14F-4D97-AF65-F5344CB8AC3E}">
        <p14:creationId xmlns:p14="http://schemas.microsoft.com/office/powerpoint/2010/main" val="1788325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C1B13A-A384-E0ED-9BC7-1E74BDE6E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3515DA-C74D-3105-F96B-1E98B379DC16}"/>
              </a:ext>
            </a:extLst>
          </p:cNvPr>
          <p:cNvSpPr txBox="1"/>
          <p:nvPr/>
        </p:nvSpPr>
        <p:spPr>
          <a:xfrm>
            <a:off x="1083041" y="779075"/>
            <a:ext cx="6093500" cy="52998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Libraries Used</a:t>
            </a:r>
          </a:p>
          <a:p>
            <a:endParaRPr lang="en-US" sz="2800" b="1" dirty="0"/>
          </a:p>
          <a:p>
            <a:pPr marL="742950" lvl="1" indent="-28575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SpeechRecognition</a:t>
            </a:r>
          </a:p>
          <a:p>
            <a:pPr marL="742950" lvl="1" indent="-28575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nltk</a:t>
            </a:r>
          </a:p>
          <a:p>
            <a:pPr marL="742950" lvl="1" indent="-28575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gTTS</a:t>
            </a:r>
          </a:p>
          <a:p>
            <a:pPr marL="742950" lvl="1" indent="-28575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customtkinter</a:t>
            </a:r>
          </a:p>
          <a:p>
            <a:pPr marL="742950" lvl="1" indent="-28575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Pillow</a:t>
            </a:r>
          </a:p>
          <a:p>
            <a:pPr marL="742950" lvl="1" indent="-28575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fpdf</a:t>
            </a:r>
          </a:p>
          <a:p>
            <a:pPr marL="742950" lvl="1" indent="-28575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matplotlib</a:t>
            </a:r>
          </a:p>
          <a:p>
            <a:pPr marL="742950" lvl="1" indent="-28575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dirty="0"/>
              <a:t>os, tempfile, subprocess</a:t>
            </a:r>
          </a:p>
        </p:txBody>
      </p:sp>
    </p:spTree>
    <p:extLst>
      <p:ext uri="{BB962C8B-B14F-4D97-AF65-F5344CB8AC3E}">
        <p14:creationId xmlns:p14="http://schemas.microsoft.com/office/powerpoint/2010/main" val="14366152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8DC331-4A32-3313-B9E6-768E8C6E7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B3AAE2-5F37-F28A-F036-A7707A3223FB}"/>
              </a:ext>
            </a:extLst>
          </p:cNvPr>
          <p:cNvSpPr txBox="1"/>
          <p:nvPr/>
        </p:nvSpPr>
        <p:spPr>
          <a:xfrm>
            <a:off x="828205" y="742093"/>
            <a:ext cx="8405736" cy="44425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These Libraries?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SpeechRecognition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Accurate speech-to-text conversion.</a:t>
            </a:r>
          </a:p>
          <a:p>
            <a:pPr marL="800100" lvl="1" indent="-34290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nltk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Sentiment analysis using VADER.</a:t>
            </a:r>
          </a:p>
          <a:p>
            <a:pPr marL="800100" lvl="1" indent="-34290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customtkinter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Modern GUI design.</a:t>
            </a:r>
          </a:p>
          <a:p>
            <a:pPr marL="800100" lvl="1" indent="-34290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gTTS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Text-to-speech functionality.</a:t>
            </a:r>
          </a:p>
          <a:p>
            <a:pPr marL="800100" lvl="1" indent="-342900" algn="just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fpdf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PDF report generation.</a:t>
            </a:r>
          </a:p>
        </p:txBody>
      </p:sp>
    </p:spTree>
    <p:extLst>
      <p:ext uri="{BB962C8B-B14F-4D97-AF65-F5344CB8AC3E}">
        <p14:creationId xmlns:p14="http://schemas.microsoft.com/office/powerpoint/2010/main" val="28667088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EA18EF-D995-3B31-F676-219DB6F7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9ACBA4-AEBF-3C54-E133-FE7101EBD1C9}"/>
              </a:ext>
            </a:extLst>
          </p:cNvPr>
          <p:cNvSpPr txBox="1"/>
          <p:nvPr/>
        </p:nvSpPr>
        <p:spPr>
          <a:xfrm>
            <a:off x="828206" y="527366"/>
            <a:ext cx="60935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Highlights</a:t>
            </a:r>
          </a:p>
        </p:txBody>
      </p:sp>
    </p:spTree>
    <p:extLst>
      <p:ext uri="{BB962C8B-B14F-4D97-AF65-F5344CB8AC3E}">
        <p14:creationId xmlns:p14="http://schemas.microsoft.com/office/powerpoint/2010/main" val="40534584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E59657-6BF6-3A22-6992-3524C306A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8CFDFF-55E3-4994-5872-8ED133772930}"/>
              </a:ext>
            </a:extLst>
          </p:cNvPr>
          <p:cNvSpPr txBox="1"/>
          <p:nvPr/>
        </p:nvSpPr>
        <p:spPr>
          <a:xfrm>
            <a:off x="678305" y="617308"/>
            <a:ext cx="60935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 Video</a:t>
            </a:r>
          </a:p>
        </p:txBody>
      </p:sp>
    </p:spTree>
    <p:extLst>
      <p:ext uri="{BB962C8B-B14F-4D97-AF65-F5344CB8AC3E}">
        <p14:creationId xmlns:p14="http://schemas.microsoft.com/office/powerpoint/2010/main" val="21577737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71CCD4-95E4-AC4E-78DE-9851D2DEA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05ABAC-352B-322B-F0E5-7DEC7B7F2C97}"/>
              </a:ext>
            </a:extLst>
          </p:cNvPr>
          <p:cNvSpPr txBox="1"/>
          <p:nvPr/>
        </p:nvSpPr>
        <p:spPr>
          <a:xfrm>
            <a:off x="2510852" y="1914915"/>
            <a:ext cx="7056619" cy="253370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this project demonstrates the seamless integration of speech recognition, sentiment analysis, and text-to-speech functionalities within a user-friendly GUI application. By leveraging Python's versatile libraries, it showcases a practical solution for real-world challenges, with opportunities for future enhancements like multi-language support and mobile compatibility.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8444D9-9BE8-F2E8-2CDC-A53C067BE43F}"/>
              </a:ext>
            </a:extLst>
          </p:cNvPr>
          <p:cNvSpPr txBox="1"/>
          <p:nvPr/>
        </p:nvSpPr>
        <p:spPr>
          <a:xfrm>
            <a:off x="869429" y="659567"/>
            <a:ext cx="3282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0897883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45000" advTm="5000">
        <p15:prstTrans prst="peelOff"/>
      </p:transition>
    </mc:Choice>
    <mc:Fallback xmlns="">
      <p:transition spd="slow" advTm="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0"/>
                <a:lumOff val="100000"/>
              </a:schemeClr>
            </a:gs>
            <a:gs pos="35000">
              <a:schemeClr val="accent2">
                <a:lumMod val="0"/>
                <a:lumOff val="100000"/>
              </a:schemeClr>
            </a:gs>
            <a:gs pos="100000">
              <a:schemeClr val="accent2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33478B-D489-239F-3E4A-71FAEBD14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F929BF-1976-045F-DD45-D18256175F03}"/>
              </a:ext>
            </a:extLst>
          </p:cNvPr>
          <p:cNvSpPr txBox="1"/>
          <p:nvPr/>
        </p:nvSpPr>
        <p:spPr>
          <a:xfrm>
            <a:off x="389744" y="299803"/>
            <a:ext cx="65656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9B089D-3B0D-4B3D-D470-954BA9EDB678}"/>
              </a:ext>
            </a:extLst>
          </p:cNvPr>
          <p:cNvSpPr txBox="1"/>
          <p:nvPr/>
        </p:nvSpPr>
        <p:spPr>
          <a:xfrm>
            <a:off x="1364106" y="1813809"/>
            <a:ext cx="3702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Converting speech to 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770830-572F-E1C7-6EA0-3B6204FEBE71}"/>
              </a:ext>
            </a:extLst>
          </p:cNvPr>
          <p:cNvSpPr txBox="1"/>
          <p:nvPr/>
        </p:nvSpPr>
        <p:spPr>
          <a:xfrm>
            <a:off x="1364106" y="2998033"/>
            <a:ext cx="3927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Analyzing sentiment from text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A5EB90-53B0-0223-890C-30B96CBF3F1E}"/>
              </a:ext>
            </a:extLst>
          </p:cNvPr>
          <p:cNvSpPr txBox="1"/>
          <p:nvPr/>
        </p:nvSpPr>
        <p:spPr>
          <a:xfrm>
            <a:off x="1364106" y="4182257"/>
            <a:ext cx="4092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Generating audio feedback from text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F1576D32-9BB0-6C48-F8C9-E1864E9E011F}"/>
              </a:ext>
            </a:extLst>
          </p:cNvPr>
          <p:cNvSpPr/>
          <p:nvPr/>
        </p:nvSpPr>
        <p:spPr>
          <a:xfrm>
            <a:off x="617095" y="1701384"/>
            <a:ext cx="504000" cy="584774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D8430440-6FD7-F432-550C-DFE5C327CCA0}"/>
              </a:ext>
            </a:extLst>
          </p:cNvPr>
          <p:cNvSpPr/>
          <p:nvPr/>
        </p:nvSpPr>
        <p:spPr>
          <a:xfrm>
            <a:off x="589618" y="2887960"/>
            <a:ext cx="489677" cy="584774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985665A1-DE20-8E84-1149-0E48C01AB65D}"/>
              </a:ext>
            </a:extLst>
          </p:cNvPr>
          <p:cNvSpPr/>
          <p:nvPr/>
        </p:nvSpPr>
        <p:spPr>
          <a:xfrm>
            <a:off x="617095" y="4074536"/>
            <a:ext cx="489677" cy="584774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90406D-6EDB-4A3D-D63D-26241AE90039}"/>
              </a:ext>
            </a:extLst>
          </p:cNvPr>
          <p:cNvSpPr txBox="1"/>
          <p:nvPr/>
        </p:nvSpPr>
        <p:spPr>
          <a:xfrm>
            <a:off x="742011" y="1800933"/>
            <a:ext cx="2398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615BC4-D42E-B430-2B48-BC79FFACA8B3}"/>
              </a:ext>
            </a:extLst>
          </p:cNvPr>
          <p:cNvSpPr txBox="1"/>
          <p:nvPr/>
        </p:nvSpPr>
        <p:spPr>
          <a:xfrm>
            <a:off x="724522" y="2980292"/>
            <a:ext cx="2748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85639B2-A40C-CE42-AEE1-D2BD8A74957F}"/>
              </a:ext>
            </a:extLst>
          </p:cNvPr>
          <p:cNvSpPr txBox="1"/>
          <p:nvPr/>
        </p:nvSpPr>
        <p:spPr>
          <a:xfrm>
            <a:off x="699544" y="4159092"/>
            <a:ext cx="269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04921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BA2829-D5CE-80E5-1CE2-25724F248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F9C5FF38-FFA0-7338-070C-CE0584DF089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46" b="11146"/>
          <a:stretch>
            <a:fillRect/>
          </a:stretch>
        </p:blipFill>
        <p:spPr>
          <a:xfrm>
            <a:off x="3930316" y="27494"/>
            <a:ext cx="8261684" cy="6830506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E3C2140-0A2C-4E20-0237-ADC5E5ED759D}"/>
              </a:ext>
            </a:extLst>
          </p:cNvPr>
          <p:cNvSpPr/>
          <p:nvPr/>
        </p:nvSpPr>
        <p:spPr>
          <a:xfrm>
            <a:off x="0" y="1844842"/>
            <a:ext cx="3930316" cy="269507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 for Application</a:t>
            </a:r>
          </a:p>
        </p:txBody>
      </p:sp>
    </p:spTree>
    <p:extLst>
      <p:ext uri="{BB962C8B-B14F-4D97-AF65-F5344CB8AC3E}">
        <p14:creationId xmlns:p14="http://schemas.microsoft.com/office/powerpoint/2010/main" val="377649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2EFF8-6A22-BA58-20EB-405D40A03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153B5D-6F71-3DA9-93DD-7D4839173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4</a:t>
            </a:fld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22550912-EB84-3C81-2B6F-A6D91AD61BBB}"/>
              </a:ext>
            </a:extLst>
          </p:cNvPr>
          <p:cNvSpPr/>
          <p:nvPr/>
        </p:nvSpPr>
        <p:spPr>
          <a:xfrm>
            <a:off x="6535712" y="1185459"/>
            <a:ext cx="5643400" cy="4930508"/>
          </a:xfrm>
          <a:prstGeom prst="parallelogram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0672C5-416B-A67D-A69E-D3A9BBF6A4B6}"/>
              </a:ext>
            </a:extLst>
          </p:cNvPr>
          <p:cNvSpPr txBox="1"/>
          <p:nvPr/>
        </p:nvSpPr>
        <p:spPr>
          <a:xfrm>
            <a:off x="427704" y="379457"/>
            <a:ext cx="29791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Background</a:t>
            </a:r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0687C78C-3E3F-7E50-5A12-77B53D4581D3}"/>
              </a:ext>
            </a:extLst>
          </p:cNvPr>
          <p:cNvSpPr/>
          <p:nvPr/>
        </p:nvSpPr>
        <p:spPr>
          <a:xfrm>
            <a:off x="5449217" y="2344043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27326EEA-45D0-C363-2750-50E13CFB9F96}"/>
              </a:ext>
            </a:extLst>
          </p:cNvPr>
          <p:cNvSpPr/>
          <p:nvPr/>
        </p:nvSpPr>
        <p:spPr>
          <a:xfrm>
            <a:off x="2916134" y="2344043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83C7864B-1D7E-7989-1553-F98987F63A20}"/>
              </a:ext>
            </a:extLst>
          </p:cNvPr>
          <p:cNvSpPr/>
          <p:nvPr/>
        </p:nvSpPr>
        <p:spPr>
          <a:xfrm>
            <a:off x="724817" y="2344043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6C49490-076F-A297-D866-180EB2064A73}"/>
              </a:ext>
            </a:extLst>
          </p:cNvPr>
          <p:cNvCxnSpPr/>
          <p:nvPr/>
        </p:nvCxnSpPr>
        <p:spPr>
          <a:xfrm>
            <a:off x="427704" y="3156155"/>
            <a:ext cx="115037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FF0235-FC08-F812-4DC9-0F80C7FC7A96}"/>
              </a:ext>
            </a:extLst>
          </p:cNvPr>
          <p:cNvCxnSpPr/>
          <p:nvPr/>
        </p:nvCxnSpPr>
        <p:spPr>
          <a:xfrm>
            <a:off x="2762866" y="3175820"/>
            <a:ext cx="115037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4E84E86-B3DB-62CF-7951-9FE09D7F8EF3}"/>
              </a:ext>
            </a:extLst>
          </p:cNvPr>
          <p:cNvCxnSpPr/>
          <p:nvPr/>
        </p:nvCxnSpPr>
        <p:spPr>
          <a:xfrm>
            <a:off x="5126030" y="3156155"/>
            <a:ext cx="115037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61862B4-5303-FF77-5BC3-DEC48E9E2964}"/>
              </a:ext>
            </a:extLst>
          </p:cNvPr>
          <p:cNvSpPr txBox="1"/>
          <p:nvPr/>
        </p:nvSpPr>
        <p:spPr>
          <a:xfrm>
            <a:off x="397879" y="3330491"/>
            <a:ext cx="1425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Speech-to-Text</a:t>
            </a:r>
            <a:endParaRPr lang="en-US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D7B366-6697-E4F9-B59C-3B2BB3872828}"/>
              </a:ext>
            </a:extLst>
          </p:cNvPr>
          <p:cNvSpPr txBox="1"/>
          <p:nvPr/>
        </p:nvSpPr>
        <p:spPr>
          <a:xfrm>
            <a:off x="2559412" y="3376657"/>
            <a:ext cx="1573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Sentiment Analysis</a:t>
            </a:r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B8E774-4727-4482-6B04-B1C8A7D9D596}"/>
              </a:ext>
            </a:extLst>
          </p:cNvPr>
          <p:cNvSpPr txBox="1"/>
          <p:nvPr/>
        </p:nvSpPr>
        <p:spPr>
          <a:xfrm>
            <a:off x="4834118" y="3376657"/>
            <a:ext cx="19356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Key technological advancements</a:t>
            </a:r>
          </a:p>
          <a:p>
            <a:pPr algn="ctr"/>
            <a:endParaRPr lang="en-US" sz="2000" b="1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7DB5CDA-4672-2A3D-D0CB-3102ADE4F49B}"/>
              </a:ext>
            </a:extLst>
          </p:cNvPr>
          <p:cNvCxnSpPr>
            <a:cxnSpLocks/>
          </p:cNvCxnSpPr>
          <p:nvPr/>
        </p:nvCxnSpPr>
        <p:spPr>
          <a:xfrm>
            <a:off x="0" y="1304144"/>
            <a:ext cx="779488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6DF0DB0-7BA0-0637-A350-23E9C115EC86}"/>
              </a:ext>
            </a:extLst>
          </p:cNvPr>
          <p:cNvCxnSpPr>
            <a:cxnSpLocks/>
          </p:cNvCxnSpPr>
          <p:nvPr/>
        </p:nvCxnSpPr>
        <p:spPr>
          <a:xfrm>
            <a:off x="0" y="5144124"/>
            <a:ext cx="6769768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3042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3A4835-1754-D85C-6042-E2DFFB069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0AC669-08A4-13DF-96F1-6CE377BBF0FA}"/>
              </a:ext>
            </a:extLst>
          </p:cNvPr>
          <p:cNvSpPr txBox="1"/>
          <p:nvPr/>
        </p:nvSpPr>
        <p:spPr>
          <a:xfrm>
            <a:off x="554636" y="149901"/>
            <a:ext cx="30280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552800-D112-881E-3258-D809AA8F3605}"/>
              </a:ext>
            </a:extLst>
          </p:cNvPr>
          <p:cNvSpPr txBox="1"/>
          <p:nvPr/>
        </p:nvSpPr>
        <p:spPr>
          <a:xfrm>
            <a:off x="1624685" y="1329574"/>
            <a:ext cx="37325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Libraries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374411-FD64-219B-CF02-214BF227FB9B}"/>
              </a:ext>
            </a:extLst>
          </p:cNvPr>
          <p:cNvSpPr txBox="1"/>
          <p:nvPr/>
        </p:nvSpPr>
        <p:spPr>
          <a:xfrm>
            <a:off x="1129261" y="1880463"/>
            <a:ext cx="6595672" cy="2345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highlight>
                  <a:srgbClr val="E6E6E6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speech_recognition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capturing and converting voice.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highlight>
                  <a:srgbClr val="E6E6E6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nltk.sentiment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VADER-based sentiment analysis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>
                <a:highlight>
                  <a:srgbClr val="E6E6E6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gTTS for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converting text reports to speech.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C1EE83-7D66-B9B7-5B9A-565EAA2E2FB0}"/>
              </a:ext>
            </a:extLst>
          </p:cNvPr>
          <p:cNvSpPr txBox="1"/>
          <p:nvPr/>
        </p:nvSpPr>
        <p:spPr>
          <a:xfrm>
            <a:off x="1550815" y="3470701"/>
            <a:ext cx="19037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F33614-412B-E38D-342A-8B9739066FD9}"/>
              </a:ext>
            </a:extLst>
          </p:cNvPr>
          <p:cNvSpPr txBox="1"/>
          <p:nvPr/>
        </p:nvSpPr>
        <p:spPr>
          <a:xfrm>
            <a:off x="1129261" y="4216212"/>
            <a:ext cx="50017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Microphone for capturing user input.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7BD7BD-B11F-A9AD-454F-BA035D6B8528}"/>
              </a:ext>
            </a:extLst>
          </p:cNvPr>
          <p:cNvSpPr txBox="1"/>
          <p:nvPr/>
        </p:nvSpPr>
        <p:spPr>
          <a:xfrm>
            <a:off x="1616523" y="4807622"/>
            <a:ext cx="21136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C636B2-50A7-ACB4-F769-10ECCFD0F3FA}"/>
              </a:ext>
            </a:extLst>
          </p:cNvPr>
          <p:cNvSpPr txBox="1"/>
          <p:nvPr/>
        </p:nvSpPr>
        <p:spPr>
          <a:xfrm>
            <a:off x="1129261" y="5552069"/>
            <a:ext cx="63108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input → Sentiment analysis → Speech output.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0C949-A73D-66C1-E98B-5EDBEB861D4D}"/>
              </a:ext>
            </a:extLst>
          </p:cNvPr>
          <p:cNvSpPr/>
          <p:nvPr/>
        </p:nvSpPr>
        <p:spPr>
          <a:xfrm>
            <a:off x="0" y="914400"/>
            <a:ext cx="1129261" cy="59436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4D4EC23C-C695-1047-20EC-510AF4E8D166}"/>
              </a:ext>
            </a:extLst>
          </p:cNvPr>
          <p:cNvSpPr/>
          <p:nvPr/>
        </p:nvSpPr>
        <p:spPr>
          <a:xfrm>
            <a:off x="877261" y="3429000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E30A129E-1055-F0D8-DBA1-67DFCF495389}"/>
              </a:ext>
            </a:extLst>
          </p:cNvPr>
          <p:cNvSpPr/>
          <p:nvPr/>
        </p:nvSpPr>
        <p:spPr>
          <a:xfrm>
            <a:off x="877261" y="4820541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7CC5E2A9-89CA-20DB-01C8-96B4742E85D1}"/>
              </a:ext>
            </a:extLst>
          </p:cNvPr>
          <p:cNvSpPr/>
          <p:nvPr/>
        </p:nvSpPr>
        <p:spPr>
          <a:xfrm>
            <a:off x="877261" y="1329574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368344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A9AB00-7EA5-1520-E718-6B6FB5BDB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5FFFF2-3F29-A262-13B1-9E0D43D671BA}"/>
              </a:ext>
            </a:extLst>
          </p:cNvPr>
          <p:cNvSpPr txBox="1"/>
          <p:nvPr/>
        </p:nvSpPr>
        <p:spPr>
          <a:xfrm>
            <a:off x="294967" y="303763"/>
            <a:ext cx="59583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- Process Flow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856FE30B-1752-9DBC-4B2A-14A29367A142}"/>
              </a:ext>
            </a:extLst>
          </p:cNvPr>
          <p:cNvSpPr/>
          <p:nvPr/>
        </p:nvSpPr>
        <p:spPr>
          <a:xfrm>
            <a:off x="3760838" y="1010264"/>
            <a:ext cx="4670323" cy="4837471"/>
          </a:xfrm>
          <a:prstGeom prst="parallelogram">
            <a:avLst/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FBF97F09-4A18-4D70-B6F3-D9B9A7655A68}"/>
              </a:ext>
            </a:extLst>
          </p:cNvPr>
          <p:cNvSpPr/>
          <p:nvPr/>
        </p:nvSpPr>
        <p:spPr>
          <a:xfrm>
            <a:off x="4003569" y="1449479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4F56F21C-AB16-A4FD-B1CB-BB4A5C0C8BAF}"/>
              </a:ext>
            </a:extLst>
          </p:cNvPr>
          <p:cNvSpPr/>
          <p:nvPr/>
        </p:nvSpPr>
        <p:spPr>
          <a:xfrm>
            <a:off x="3256155" y="4910354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750E2932-8967-3BEC-DC0D-ADCE411EDC4B}"/>
              </a:ext>
            </a:extLst>
          </p:cNvPr>
          <p:cNvSpPr/>
          <p:nvPr/>
        </p:nvSpPr>
        <p:spPr>
          <a:xfrm>
            <a:off x="3678133" y="2971531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196FB488-3339-C5D5-B02E-5CC57C816541}"/>
              </a:ext>
            </a:extLst>
          </p:cNvPr>
          <p:cNvSpPr/>
          <p:nvPr/>
        </p:nvSpPr>
        <p:spPr>
          <a:xfrm>
            <a:off x="8274255" y="2389987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A2E5EF9A-75B2-1496-101A-CF11AC9A90A3}"/>
              </a:ext>
            </a:extLst>
          </p:cNvPr>
          <p:cNvSpPr/>
          <p:nvPr/>
        </p:nvSpPr>
        <p:spPr>
          <a:xfrm>
            <a:off x="7892222" y="4354484"/>
            <a:ext cx="504000" cy="584774"/>
          </a:xfrm>
          <a:prstGeom prst="flowChartConnector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A17EED-418D-70BB-2DC4-9DB35421A806}"/>
              </a:ext>
            </a:extLst>
          </p:cNvPr>
          <p:cNvSpPr/>
          <p:nvPr/>
        </p:nvSpPr>
        <p:spPr>
          <a:xfrm rot="735261">
            <a:off x="4520626" y="955724"/>
            <a:ext cx="135504" cy="268823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57B741-40AA-B6B6-A231-136AE1691631}"/>
              </a:ext>
            </a:extLst>
          </p:cNvPr>
          <p:cNvSpPr/>
          <p:nvPr/>
        </p:nvSpPr>
        <p:spPr>
          <a:xfrm rot="785418">
            <a:off x="7555323" y="3217675"/>
            <a:ext cx="160011" cy="268823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172F25-9AF9-B1C8-574A-83FD34D1FF96}"/>
              </a:ext>
            </a:extLst>
          </p:cNvPr>
          <p:cNvSpPr txBox="1"/>
          <p:nvPr/>
        </p:nvSpPr>
        <p:spPr>
          <a:xfrm>
            <a:off x="294967" y="1575328"/>
            <a:ext cx="3601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 voice using microphone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1512BCE-452D-9E5F-400B-4C732E18BDCC}"/>
              </a:ext>
            </a:extLst>
          </p:cNvPr>
          <p:cNvSpPr txBox="1"/>
          <p:nvPr/>
        </p:nvSpPr>
        <p:spPr>
          <a:xfrm>
            <a:off x="438848" y="2940752"/>
            <a:ext cx="3226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 voice to text using Google Speech Recognition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4F7F78-BFD1-BBE7-13F1-61BF45682D06}"/>
              </a:ext>
            </a:extLst>
          </p:cNvPr>
          <p:cNvSpPr txBox="1"/>
          <p:nvPr/>
        </p:nvSpPr>
        <p:spPr>
          <a:xfrm>
            <a:off x="477003" y="4787242"/>
            <a:ext cx="3031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the text for sentiment using VADER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EF046F-F26A-3CBC-1AEF-00C142E16B3F}"/>
              </a:ext>
            </a:extLst>
          </p:cNvPr>
          <p:cNvSpPr txBox="1"/>
          <p:nvPr/>
        </p:nvSpPr>
        <p:spPr>
          <a:xfrm>
            <a:off x="8656925" y="4366127"/>
            <a:ext cx="29908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gTTS to create audio feedback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FC1EC3A-A960-EE41-7CC9-00BF4E7299C8}"/>
              </a:ext>
            </a:extLst>
          </p:cNvPr>
          <p:cNvSpPr txBox="1"/>
          <p:nvPr/>
        </p:nvSpPr>
        <p:spPr>
          <a:xfrm>
            <a:off x="9030255" y="2389987"/>
            <a:ext cx="28930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a detailed sentiment report</a:t>
            </a:r>
          </a:p>
        </p:txBody>
      </p:sp>
    </p:spTree>
    <p:extLst>
      <p:ext uri="{BB962C8B-B14F-4D97-AF65-F5344CB8AC3E}">
        <p14:creationId xmlns:p14="http://schemas.microsoft.com/office/powerpoint/2010/main" val="3263063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701731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voice using a microphone.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701731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Convert speech to text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1442446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 sentiment analysis</a:t>
            </a:r>
          </a:p>
          <a:p>
            <a:endParaRPr lang="en-US" b="0" dirty="0"/>
          </a:p>
        </p:txBody>
      </p:sp>
      <p:sp>
        <p:nvSpPr>
          <p:cNvPr id="9" name="Content Placeholder 8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1356269"/>
          </a:xfrm>
        </p:spPr>
        <p:txBody>
          <a:bodyPr/>
          <a:lstStyle/>
          <a:p>
            <a:r>
              <a:rPr lang="en-US" sz="20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Convert sentiment report to speech output.</a:t>
            </a:r>
          </a:p>
          <a:p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33" name="Content Placeholder 3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701731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Play the generated audio report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0" y="470361"/>
            <a:ext cx="12192000" cy="535531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Flowchart of the Program</a:t>
            </a:r>
          </a:p>
        </p:txBody>
      </p:sp>
      <p:sp>
        <p:nvSpPr>
          <p:cNvPr id="47" name="Content Placeholder 46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48" name="Content Placeholder 47"/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49" name="Content Placeholder 48"/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50" name="Content Placeholder 49"/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51" name="Content Placeholder 50"/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61256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91A0F2-7AD3-E2F1-8D64-F658B8D3A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A3651E63-96FE-8568-F899-757632F2DB0D}"/>
              </a:ext>
            </a:extLst>
          </p:cNvPr>
          <p:cNvSpPr/>
          <p:nvPr/>
        </p:nvSpPr>
        <p:spPr>
          <a:xfrm>
            <a:off x="6805534" y="1185459"/>
            <a:ext cx="5386466" cy="4920374"/>
          </a:xfrm>
          <a:prstGeom prst="parallelogram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F15CE4-C073-E570-D3F8-5D9F90811791}"/>
              </a:ext>
            </a:extLst>
          </p:cNvPr>
          <p:cNvSpPr txBox="1"/>
          <p:nvPr/>
        </p:nvSpPr>
        <p:spPr>
          <a:xfrm>
            <a:off x="427704" y="379457"/>
            <a:ext cx="29791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Overview</a:t>
            </a:r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12C30096-26C5-E077-55F0-012E2F9FE482}"/>
              </a:ext>
            </a:extLst>
          </p:cNvPr>
          <p:cNvSpPr/>
          <p:nvPr/>
        </p:nvSpPr>
        <p:spPr>
          <a:xfrm>
            <a:off x="5449217" y="2344043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5A97EC82-FE8E-C945-8472-995D31CF2641}"/>
              </a:ext>
            </a:extLst>
          </p:cNvPr>
          <p:cNvSpPr/>
          <p:nvPr/>
        </p:nvSpPr>
        <p:spPr>
          <a:xfrm>
            <a:off x="2916134" y="2344043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CC2B0B98-AFB5-1BC0-461B-45A9634EE624}"/>
              </a:ext>
            </a:extLst>
          </p:cNvPr>
          <p:cNvSpPr/>
          <p:nvPr/>
        </p:nvSpPr>
        <p:spPr>
          <a:xfrm>
            <a:off x="724817" y="2344043"/>
            <a:ext cx="504000" cy="584774"/>
          </a:xfrm>
          <a:prstGeom prst="flowChartConnector">
            <a:avLst/>
          </a:prstGeom>
          <a:solidFill>
            <a:schemeClr val="bg1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D16059-0966-A452-85E6-88A06E6A9621}"/>
              </a:ext>
            </a:extLst>
          </p:cNvPr>
          <p:cNvCxnSpPr/>
          <p:nvPr/>
        </p:nvCxnSpPr>
        <p:spPr>
          <a:xfrm>
            <a:off x="427704" y="3156155"/>
            <a:ext cx="11503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EE96123-01C7-0437-A2F6-CCEC6A8FCD02}"/>
              </a:ext>
            </a:extLst>
          </p:cNvPr>
          <p:cNvCxnSpPr/>
          <p:nvPr/>
        </p:nvCxnSpPr>
        <p:spPr>
          <a:xfrm>
            <a:off x="2762866" y="3175820"/>
            <a:ext cx="11503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7101CC9-85C3-E041-B6E1-1056B2830918}"/>
              </a:ext>
            </a:extLst>
          </p:cNvPr>
          <p:cNvCxnSpPr/>
          <p:nvPr/>
        </p:nvCxnSpPr>
        <p:spPr>
          <a:xfrm>
            <a:off x="5126030" y="3156155"/>
            <a:ext cx="115037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710E410-1C92-0182-3DDF-9EEEE8D5AC10}"/>
              </a:ext>
            </a:extLst>
          </p:cNvPr>
          <p:cNvSpPr txBox="1"/>
          <p:nvPr/>
        </p:nvSpPr>
        <p:spPr>
          <a:xfrm>
            <a:off x="397879" y="3330491"/>
            <a:ext cx="14256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Capturing voice input.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CA5E62-12D4-48EB-CD68-CA27F89DDEAA}"/>
              </a:ext>
            </a:extLst>
          </p:cNvPr>
          <p:cNvSpPr txBox="1"/>
          <p:nvPr/>
        </p:nvSpPr>
        <p:spPr>
          <a:xfrm>
            <a:off x="2559412" y="3376657"/>
            <a:ext cx="15731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Performing sentiment analysis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00571E-7008-9B2B-113B-5FE87168D895}"/>
              </a:ext>
            </a:extLst>
          </p:cNvPr>
          <p:cNvSpPr txBox="1"/>
          <p:nvPr/>
        </p:nvSpPr>
        <p:spPr>
          <a:xfrm>
            <a:off x="4834118" y="3376657"/>
            <a:ext cx="17341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Generating speech output from results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DB5911-1BEE-F15D-94D9-BED646C65615}"/>
              </a:ext>
            </a:extLst>
          </p:cNvPr>
          <p:cNvCxnSpPr>
            <a:cxnSpLocks/>
          </p:cNvCxnSpPr>
          <p:nvPr/>
        </p:nvCxnSpPr>
        <p:spPr>
          <a:xfrm>
            <a:off x="0" y="1425302"/>
            <a:ext cx="8004748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7FBF2E4-ECE3-FDE8-8BB3-DF2D09F4F4CC}"/>
              </a:ext>
            </a:extLst>
          </p:cNvPr>
          <p:cNvCxnSpPr>
            <a:cxnSpLocks/>
          </p:cNvCxnSpPr>
          <p:nvPr/>
        </p:nvCxnSpPr>
        <p:spPr>
          <a:xfrm>
            <a:off x="0" y="5276538"/>
            <a:ext cx="7015397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374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531A2E-F114-70C3-A7D3-1FE20F11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30B6B-8BF0-E2C6-CAE9-BE76468F2CAA}"/>
              </a:ext>
            </a:extLst>
          </p:cNvPr>
          <p:cNvSpPr txBox="1"/>
          <p:nvPr/>
        </p:nvSpPr>
        <p:spPr>
          <a:xfrm>
            <a:off x="284812" y="224852"/>
            <a:ext cx="81696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Content - Voice-to-Text Functionality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5AFBF1-2AFA-3E3E-569A-A5C185D8A25D}"/>
              </a:ext>
            </a:extLst>
          </p:cNvPr>
          <p:cNvSpPr txBox="1"/>
          <p:nvPr/>
        </p:nvSpPr>
        <p:spPr>
          <a:xfrm>
            <a:off x="839449" y="1302070"/>
            <a:ext cx="5486400" cy="46166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voice_to_text()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03985B-85E6-5C6A-A18B-3D5BADBF8B55}"/>
              </a:ext>
            </a:extLst>
          </p:cNvPr>
          <p:cNvSpPr txBox="1"/>
          <p:nvPr/>
        </p:nvSpPr>
        <p:spPr>
          <a:xfrm>
            <a:off x="1588956" y="2128603"/>
            <a:ext cx="7270231" cy="120032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</a:t>
            </a:r>
            <a:r>
              <a:rPr lang="en-US" sz="2400" dirty="0">
                <a:highlight>
                  <a:srgbClr val="E6E6E6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speech_recognition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capture and process audio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Handles ambient noise and ensures clear input.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449B47-6C54-04C5-0CA0-C3F9AA4F108A}"/>
              </a:ext>
            </a:extLst>
          </p:cNvPr>
          <p:cNvSpPr txBox="1"/>
          <p:nvPr/>
        </p:nvSpPr>
        <p:spPr>
          <a:xfrm>
            <a:off x="839448" y="3159737"/>
            <a:ext cx="5756223" cy="73866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 the spoken words as a string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C43E27-064C-C12C-7B11-BA59C0369246}"/>
              </a:ext>
            </a:extLst>
          </p:cNvPr>
          <p:cNvSpPr txBox="1"/>
          <p:nvPr/>
        </p:nvSpPr>
        <p:spPr>
          <a:xfrm>
            <a:off x="734516" y="4160096"/>
            <a:ext cx="7719936" cy="769441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400000" scaled="0"/>
            <a:tileRect/>
          </a:gradFill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"Please speak now" -&gt; "You said: Hello World."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75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00"/>
    </mc:Choice>
    <mc:Fallback>
      <p:transition advTm="5000"/>
    </mc:Fallback>
  </mc:AlternateContent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425_Powerful Presentations_Win32_mlw - v2" id="{7CBB6D80-F69F-4458-A96A-A39B855A93D5}" vid="{827664DE-2D82-4B7F-8582-8671022436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480f6609812271f56e53f2aff71704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b48d77c16982ba2890c3fe2b4c067b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1C2FF92-1ACE-4D23-9586-85906FF02F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0CA71C-6B24-463C-853F-076A02E27C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2E6351-E64A-42DD-A554-7DF7522221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717</TotalTime>
  <Words>417</Words>
  <Application>Microsoft Office PowerPoint</Application>
  <PresentationFormat>Widescreen</PresentationFormat>
  <Paragraphs>107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Arial Black</vt:lpstr>
      <vt:lpstr>Calibri</vt:lpstr>
      <vt:lpstr>Segoe UI</vt:lpstr>
      <vt:lpstr>Segoe UI Black</vt:lpstr>
      <vt:lpstr>Segoe UI Semibold</vt:lpstr>
      <vt:lpstr>Segoe UI Semilight</vt:lpstr>
      <vt:lpstr>Times New Roman</vt:lpstr>
      <vt:lpstr>Wingdings</vt:lpstr>
      <vt:lpstr>Storybuilding Neal Creative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Umair Rasheed</dc:creator>
  <cp:keywords/>
  <dc:description/>
  <cp:lastModifiedBy>Umair Rasheed</cp:lastModifiedBy>
  <cp:revision>9</cp:revision>
  <dcterms:created xsi:type="dcterms:W3CDTF">2024-12-29T16:20:49Z</dcterms:created>
  <dcterms:modified xsi:type="dcterms:W3CDTF">2025-01-06T16:34:31Z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